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76792-CC09-4D59-AF60-56ADD5512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2A2CB7-340B-4DBB-9CBE-C52D7A38F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F2A835-8F58-47B8-B90E-56FB96F8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20A85A-91F7-4295-9F28-9EC83830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68720-5D87-4343-9B1D-434197C5A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52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8CA14-350E-4EA1-BC83-A0AE460C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11FD116-FBCF-48E0-A625-990A26F31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1C5A3B-E580-40D5-832B-3EF9614A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85098B-83E1-4123-BE8B-98148125F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F04BB6-0D97-4173-9B08-4CD93ECC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279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94ED210-6BB5-4CE7-A8F8-5FF2F8864F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D4520B-4085-4D49-9E4B-D2D9FC5F9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C77A69-3DA2-4767-95AD-6E0594B8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C7A870-2745-4AC3-A2DF-52713532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A2AE7-1171-443F-9624-0628137E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94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7A765-59D9-4695-BD6D-E7B921F3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4A378F-01AF-4D4D-AB89-F7378A66A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34A9D1-39C3-497F-90C4-A75B83DC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6F451F-EA0F-4505-AB02-8967A0E7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4FE348-45C9-489F-8323-B5F0A316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57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946454-3AC8-425B-8709-65938A25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763772-01D6-461E-9053-270EB5809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92A25E-4231-4B9F-8E13-7A3773DC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56335B-31CA-43D2-86F0-A79B2D7D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99F05-8561-48AD-A98F-FC1DF175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1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B0893-390C-4F97-BC14-561D6066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980DFC-2293-4E54-82DE-78E84B95D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30887E2-2A6D-4ACF-8403-6CFEB6774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545762-163B-4716-9884-B5566509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71AD6B-5535-4966-BA95-9E5799006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A11539-C4B2-4F82-9D72-7155CFA4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85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2C5FDA-1BE7-4556-90AD-ACD76FB6C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6AEF829-FDD2-4A62-81C7-941959DCC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A876A1-65C5-4A7B-AD33-E4F70E764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D361131-9CC0-45E1-9556-F293F1AB7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328FE5-EBCF-4782-B1BB-0957781D7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4ABDB8-F946-4F29-BF4B-49772BFB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FDE80FE-2E77-43FA-BA10-0BE3B15C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8811DE-685D-4EC8-9968-7DCD224C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67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053433-DF2C-49FB-A39A-385857DB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085CB5F-5720-4F7D-BC85-1D283A729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40D44B-A017-4BD3-993F-BD802BB0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33F1A2-D9C7-4A1B-9266-1B398921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03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2F7002-AD8B-4FB2-92EE-30BCB1DF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61787B-0DF7-4499-8606-C1EEC09E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275235-ED0B-4E73-8ACD-3D3B9B5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939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46439-EF05-4DC0-9915-C2E09184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931334-77AA-43A8-A183-93E306E96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E09DCC-E325-43D4-9E59-AA30F29A2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C01532-CF77-48A0-B7A9-5D58CDA5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D0E213-8272-46EC-882F-F73FB721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2C948C-C6B7-43A9-8951-DDADA11A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17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E1E577-7BBA-4405-965F-C49A9DA9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884C6D-90FB-4D5B-B203-B0713956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E2E82E-19F8-46FB-9496-F659ECA23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B0EA57D-5F8A-4446-B9A5-0D7560D2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3AA466-6D59-4FD8-9038-0987F7DF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205D73-506E-4270-9E3B-167C532F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33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A6242A3-6156-4597-B8AF-DA596EBA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CCE237-E9C7-4F06-953D-BF06B8E19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BF6287-95A5-48C4-BFBE-D6E34141F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8C6F-262F-46BC-97C7-320DB5FCBDCE}" type="datetimeFigureOut">
              <a:rPr lang="fr-FR" smtClean="0"/>
              <a:t>11/12/2020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9EFEF8-F573-4E32-A398-6D81C93AA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D8D2C8-ED64-4988-AE11-6360596F4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6E981-94F9-4D15-941B-4F917C416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7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99F66F-8F87-4E59-8841-7807906D6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482"/>
            <a:ext cx="12192000" cy="812972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0450430-698A-4C42-94AD-EAC798E90A15}"/>
              </a:ext>
            </a:extLst>
          </p:cNvPr>
          <p:cNvSpPr txBox="1"/>
          <p:nvPr/>
        </p:nvSpPr>
        <p:spPr>
          <a:xfrm>
            <a:off x="263047" y="-363255"/>
            <a:ext cx="6075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Les ours sortent de l’ombre….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Nouveaux regards sur la biologie et l’écologie de l’Ours des cavernes dans les gorges de l’Ardèche.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3B0D87-030D-4EAB-B0D3-19F52DDE7F5F}"/>
              </a:ext>
            </a:extLst>
          </p:cNvPr>
          <p:cNvSpPr txBox="1"/>
          <p:nvPr/>
        </p:nvSpPr>
        <p:spPr>
          <a:xfrm>
            <a:off x="263047" y="5934670"/>
            <a:ext cx="9319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Thomas Perez</a:t>
            </a:r>
            <a:r>
              <a:rPr lang="fr-FR" dirty="0">
                <a:solidFill>
                  <a:schemeClr val="bg1"/>
                </a:solidFill>
              </a:rPr>
              <a:t>, Univ. Toulouse 2 Jean Jaurès, CNRS, TRACES - UMR 5608</a:t>
            </a:r>
          </a:p>
          <a:p>
            <a:r>
              <a:rPr lang="fr-FR" b="1" dirty="0">
                <a:solidFill>
                  <a:schemeClr val="bg1"/>
                </a:solidFill>
              </a:rPr>
              <a:t>Jean-Baptiste </a:t>
            </a:r>
            <a:r>
              <a:rPr lang="fr-FR" b="1" dirty="0" err="1">
                <a:solidFill>
                  <a:schemeClr val="bg1"/>
                </a:solidFill>
              </a:rPr>
              <a:t>Fourvel</a:t>
            </a:r>
            <a:r>
              <a:rPr lang="fr-FR" dirty="0">
                <a:solidFill>
                  <a:schemeClr val="bg1"/>
                </a:solidFill>
              </a:rPr>
              <a:t>, CNRS, LAMPEA – UMR 7269, AMU</a:t>
            </a:r>
          </a:p>
          <a:p>
            <a:r>
              <a:rPr lang="fr-FR" b="1" dirty="0">
                <a:solidFill>
                  <a:schemeClr val="bg1"/>
                </a:solidFill>
              </a:rPr>
              <a:t>Nicolas </a:t>
            </a:r>
            <a:r>
              <a:rPr lang="fr-FR" b="1" dirty="0" err="1">
                <a:solidFill>
                  <a:schemeClr val="bg1"/>
                </a:solidFill>
              </a:rPr>
              <a:t>Lateur</a:t>
            </a:r>
            <a:r>
              <a:rPr lang="fr-FR" dirty="0">
                <a:solidFill>
                  <a:schemeClr val="bg1"/>
                </a:solidFill>
              </a:rPr>
              <a:t>, Pôle archéologique départemental de l’Ardèche, CNRS, LAMPEA – UMR 7269, AMU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D0F49B1F-8268-4C58-B619-59E4D2DEB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9329" y="-365376"/>
            <a:ext cx="609600" cy="6096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3D9669-B46A-4810-87CB-29AF11B534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224" y="579092"/>
            <a:ext cx="3200305" cy="10926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1FFF05-FB45-4D95-A235-039637F01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69" y="5249851"/>
            <a:ext cx="3029461" cy="9508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76E7CE-C6B5-47CC-9FCF-F2419763DE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69" y="3393124"/>
            <a:ext cx="3029460" cy="17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8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8409570" y="4550827"/>
            <a:ext cx="341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N ’hésitez pas à nous poser vos questions !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/>
              <a:t> nlateur@ardeche.fr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155D3D-628B-4669-8BE9-3278B1E5B4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149349"/>
            <a:ext cx="7759702" cy="5178109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4CDE432E-58C1-4D0D-99B0-9B3D508AC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760" y="89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EA6396B-060A-4E7E-ADFA-CB4E711E1E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0" y="-532357"/>
            <a:ext cx="12317260" cy="73903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BED06C-6D8B-47B8-9052-085E9B516B1C}"/>
              </a:ext>
            </a:extLst>
          </p:cNvPr>
          <p:cNvSpPr txBox="1"/>
          <p:nvPr/>
        </p:nvSpPr>
        <p:spPr>
          <a:xfrm>
            <a:off x="4039470" y="4006671"/>
            <a:ext cx="402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 la Préhistoire à nous jours, une biodiversité qui a évolué au grès des changements climatiques et sous l’impact de l’Homme.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2C7373EA-5A0F-43AD-80B2-E2898DB3F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13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3209206" y="5230032"/>
            <a:ext cx="3439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800" dirty="0">
                <a:effectLst/>
                <a:ea typeface="SimSun" panose="02010600030101010101" pitchFamily="2" charset="-122"/>
                <a:cs typeface="Lucida Sans" panose="020B0604020202020204" pitchFamily="34" charset="0"/>
              </a:rPr>
              <a:t>Ces animaux ont joué un rôle particulier auprès des sociétés humaines</a:t>
            </a:r>
            <a:r>
              <a:rPr lang="fr-FR" dirty="0">
                <a:ea typeface="SimSun" panose="02010600030101010101" pitchFamily="2" charset="-122"/>
                <a:cs typeface="Lucida Sans" panose="020B0604020202020204" pitchFamily="34" charset="0"/>
              </a:rPr>
              <a:t>, </a:t>
            </a:r>
            <a:r>
              <a:rPr lang="fr-FR" sz="1800" dirty="0">
                <a:effectLst/>
                <a:ea typeface="SimSun" panose="02010600030101010101" pitchFamily="2" charset="-122"/>
                <a:cs typeface="Lucida Sans" panose="020B0604020202020204" pitchFamily="34" charset="0"/>
              </a:rPr>
              <a:t>dans leurs productions techniques et symboliques.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5A8455-226E-4DEF-BF3D-D0D151292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38" y="3289074"/>
            <a:ext cx="4557714" cy="3418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C8D90E-8E25-4E37-98AA-796E13908D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30" y="773615"/>
            <a:ext cx="3994503" cy="239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C80A82-7E66-4452-AA00-EE1B9FAD22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21" y="773615"/>
            <a:ext cx="3596068" cy="239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DE60A0B-F938-48C5-8509-7D33F73C02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0" y="773615"/>
            <a:ext cx="3994503" cy="2396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4703703-A005-42AB-8288-91E045B6418A}"/>
              </a:ext>
            </a:extLst>
          </p:cNvPr>
          <p:cNvSpPr txBox="1"/>
          <p:nvPr/>
        </p:nvSpPr>
        <p:spPr>
          <a:xfrm>
            <a:off x="217640" y="3475706"/>
            <a:ext cx="3808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ea typeface="SimSun" panose="02010600030101010101" pitchFamily="2" charset="-122"/>
                <a:cs typeface="Lucida Sans" panose="020B0604020202020204" pitchFamily="34" charset="0"/>
              </a:rPr>
              <a:t>Hommes et carnivores partageaient un même fonds écologique. En tant que prédateur, ils exploitaient les mêmes proies, dans les mêmes paysages et investissaient les mêmes habitats.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6F895E5-0C77-4862-8CC6-025F263B0238}"/>
              </a:ext>
            </a:extLst>
          </p:cNvPr>
          <p:cNvSpPr txBox="1"/>
          <p:nvPr/>
        </p:nvSpPr>
        <p:spPr>
          <a:xfrm>
            <a:off x="144606" y="6553076"/>
            <a:ext cx="3600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grotte Chauvet / Clichés N. </a:t>
            </a:r>
            <a:r>
              <a:rPr lang="fr-FR" sz="1000" dirty="0" err="1"/>
              <a:t>Lateur</a:t>
            </a:r>
            <a:endParaRPr lang="fr-FR" sz="1000" dirty="0"/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6E61222C-4522-4A1D-B15E-FD3D6B8F7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1889" y="164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7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4076325" y="1174571"/>
            <a:ext cx="2647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L’Ours des cavernes </a:t>
            </a:r>
          </a:p>
          <a:p>
            <a:r>
              <a:rPr lang="fr-FR" dirty="0"/>
              <a:t>(</a:t>
            </a:r>
            <a:r>
              <a:rPr lang="fr-FR" i="1" dirty="0" err="1"/>
              <a:t>Ursus</a:t>
            </a:r>
            <a:r>
              <a:rPr lang="fr-FR" i="1" dirty="0"/>
              <a:t> </a:t>
            </a:r>
            <a:r>
              <a:rPr lang="fr-FR" i="1" dirty="0" err="1"/>
              <a:t>spelaeus</a:t>
            </a:r>
            <a:r>
              <a:rPr lang="fr-FR" dirty="0"/>
              <a:t>), une espèce fossile qui disparait d’une grande partie de l’Europe il y a un peu plus de 20 000 ans.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EFDBFD-657F-4C54-84BC-49C760593A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60" y="318745"/>
            <a:ext cx="4822000" cy="3496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48155B-FB92-4CEC-89C7-4EC0998F2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0" y="891687"/>
            <a:ext cx="3785651" cy="5662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478090-ECD2-441E-87D4-6445CE9BF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95" y="3429000"/>
            <a:ext cx="2615347" cy="296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8144D5D-2F00-4E6B-B721-CE96D4DF5F49}"/>
              </a:ext>
            </a:extLst>
          </p:cNvPr>
          <p:cNvSpPr txBox="1"/>
          <p:nvPr/>
        </p:nvSpPr>
        <p:spPr>
          <a:xfrm>
            <a:off x="6829246" y="5866207"/>
            <a:ext cx="3600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Découverte récente d’un ours des cavernes presque complet dans le permafrost sibérien.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E025AA-68FB-4127-AB85-6636078FEAF0}"/>
              </a:ext>
            </a:extLst>
          </p:cNvPr>
          <p:cNvSpPr txBox="1"/>
          <p:nvPr/>
        </p:nvSpPr>
        <p:spPr>
          <a:xfrm>
            <a:off x="7461657" y="3985503"/>
            <a:ext cx="42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L’Ours brun, un proche cousin de l’Ours des cavernes</a:t>
            </a:r>
            <a:r>
              <a:rPr lang="fr-FR" dirty="0"/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843AD6-E9E1-4831-BAF9-646308349640}"/>
              </a:ext>
            </a:extLst>
          </p:cNvPr>
          <p:cNvSpPr txBox="1"/>
          <p:nvPr/>
        </p:nvSpPr>
        <p:spPr>
          <a:xfrm>
            <a:off x="144606" y="6553076"/>
            <a:ext cx="36009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</a:t>
            </a:r>
            <a:r>
              <a:rPr lang="fr-FR" sz="1000" dirty="0" err="1"/>
              <a:t>Siberian</a:t>
            </a:r>
            <a:r>
              <a:rPr lang="fr-FR" sz="1000" dirty="0"/>
              <a:t> Times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EBAF0B17-911D-48F5-B5A0-B86F3C2D7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0263" y="13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1046709" y="6155654"/>
            <a:ext cx="920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majorité des sites dans lesquels ont été retrouvés des vestiges d’ours des cavernes se trouvent dans les gorges de l’Ardèche.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437D8E-DB41-40BB-A088-59AFEBCF2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9" y="735225"/>
            <a:ext cx="10098581" cy="5387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E37CE0-6988-46A8-A600-4209ECC5455E}"/>
              </a:ext>
            </a:extLst>
          </p:cNvPr>
          <p:cNvSpPr txBox="1"/>
          <p:nvPr/>
        </p:nvSpPr>
        <p:spPr>
          <a:xfrm>
            <a:off x="10515600" y="6509463"/>
            <a:ext cx="1617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DAO. N. </a:t>
            </a:r>
            <a:r>
              <a:rPr lang="fr-FR" sz="1000" dirty="0" err="1"/>
              <a:t>Lateur</a:t>
            </a:r>
            <a:endParaRPr lang="fr-FR" sz="1000" dirty="0"/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9211118-E901-4A95-A794-06F0E56ED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4760" y="13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5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3561568" y="4762845"/>
            <a:ext cx="4025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présence d’ossements et de bioglyphes (polis de parois, griffades, bauges, empreintes) sont autant d’indices de la fréquentation des grottes par les ours des cavernes.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EA4187-506E-47D7-90BB-EB2310D488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40" y="1016001"/>
            <a:ext cx="2353070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A3C469-11F7-44CD-82B8-2ACADB4960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13" y="1016001"/>
            <a:ext cx="3763247" cy="250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1B52C0-0227-421E-9371-BCED360C894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84" y="3645550"/>
            <a:ext cx="3763248" cy="250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1A6EC2-97C1-4EAE-B547-21DA5134B9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" y="4626741"/>
            <a:ext cx="3058621" cy="203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43FEC0-96E3-4BA3-B68F-3021600D499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48" y="1233962"/>
            <a:ext cx="4643326" cy="309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0EC205E-A4F5-4687-B201-0CEB0A0FF1A7}"/>
              </a:ext>
            </a:extLst>
          </p:cNvPr>
          <p:cNvSpPr txBox="1"/>
          <p:nvPr/>
        </p:nvSpPr>
        <p:spPr>
          <a:xfrm>
            <a:off x="11103648" y="3216348"/>
            <a:ext cx="705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Bauge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16BE96E-8198-438B-9022-77CEC82B92DB}"/>
              </a:ext>
            </a:extLst>
          </p:cNvPr>
          <p:cNvSpPr txBox="1"/>
          <p:nvPr/>
        </p:nvSpPr>
        <p:spPr>
          <a:xfrm>
            <a:off x="9995790" y="5845897"/>
            <a:ext cx="2196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Empreinte d’une main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5EAA15-29DE-4278-AB78-4E3697A5291C}"/>
              </a:ext>
            </a:extLst>
          </p:cNvPr>
          <p:cNvSpPr txBox="1"/>
          <p:nvPr/>
        </p:nvSpPr>
        <p:spPr>
          <a:xfrm>
            <a:off x="501310" y="6400084"/>
            <a:ext cx="2115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Griffade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F461BC-702F-4845-8D54-AB8B462D2F3F}"/>
              </a:ext>
            </a:extLst>
          </p:cNvPr>
          <p:cNvSpPr txBox="1"/>
          <p:nvPr/>
        </p:nvSpPr>
        <p:spPr>
          <a:xfrm>
            <a:off x="389668" y="4247144"/>
            <a:ext cx="2115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Poli de paroi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9668B6-F64E-4D62-914D-B8C3F00E3511}"/>
              </a:ext>
            </a:extLst>
          </p:cNvPr>
          <p:cNvSpPr txBox="1"/>
          <p:nvPr/>
        </p:nvSpPr>
        <p:spPr>
          <a:xfrm>
            <a:off x="9597748" y="6509463"/>
            <a:ext cx="2535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Grotte Chauvet / photo. N. </a:t>
            </a:r>
            <a:r>
              <a:rPr lang="fr-FR" sz="1000" dirty="0" err="1"/>
              <a:t>Lateur</a:t>
            </a:r>
            <a:endParaRPr lang="fr-FR" sz="1000" dirty="0"/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B37B6F63-E2F0-4388-B9FE-65B85D84B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4760" y="202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9648253" y="4650574"/>
            <a:ext cx="2496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cavité qui a livré un important assemblage paléontologique et de nombreux bioglyphes.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613E48-0ADF-4C70-8BAE-09FDC46BBB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89" y="1592838"/>
            <a:ext cx="7933960" cy="42580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5A89D1-7A06-46D9-803F-9608758A58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50" y="5008480"/>
            <a:ext cx="1961838" cy="1307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811891-4A88-4295-A054-C3FA4F3FB7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0" y="4528255"/>
            <a:ext cx="3402916" cy="226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F858C49-FBB4-487F-A58D-1026B50E5C1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30579" y="948278"/>
            <a:ext cx="3328598" cy="24964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4EA5DE6-DC2A-41D3-855E-0CEA3DB3CB43}"/>
              </a:ext>
            </a:extLst>
          </p:cNvPr>
          <p:cNvSpPr txBox="1"/>
          <p:nvPr/>
        </p:nvSpPr>
        <p:spPr>
          <a:xfrm>
            <a:off x="10154678" y="3860802"/>
            <a:ext cx="1483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Collections CPO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315E3B-4B2B-4C0D-8867-B69A302DD2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11" y="647515"/>
            <a:ext cx="2763308" cy="184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727812-C561-4610-8A50-932D9191FA14}"/>
              </a:ext>
            </a:extLst>
          </p:cNvPr>
          <p:cNvSpPr txBox="1"/>
          <p:nvPr/>
        </p:nvSpPr>
        <p:spPr>
          <a:xfrm>
            <a:off x="9804400" y="6509463"/>
            <a:ext cx="2328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photos. N. </a:t>
            </a:r>
            <a:r>
              <a:rPr lang="fr-FR" sz="1000" dirty="0" err="1"/>
              <a:t>Lateur</a:t>
            </a:r>
            <a:r>
              <a:rPr lang="fr-FR" sz="1000" dirty="0"/>
              <a:t> et T. Perez</a:t>
            </a:r>
          </a:p>
        </p:txBody>
      </p:sp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29E4A69-DA0A-490F-B4F5-70F329AAE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135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8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217640" y="5909298"/>
            <a:ext cx="824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individus juvéniles sont les plus nombreux.</a:t>
            </a:r>
          </a:p>
          <a:p>
            <a:r>
              <a:rPr lang="fr-FR" dirty="0"/>
              <a:t>L’hiver semble être la saison privilégiée par les ours pour occuper la grotte. Mais des fréquentations à d’autres moments de l’année sont-elles envisageables ??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727812-C561-4610-8A50-932D9191FA14}"/>
              </a:ext>
            </a:extLst>
          </p:cNvPr>
          <p:cNvSpPr txBox="1"/>
          <p:nvPr/>
        </p:nvSpPr>
        <p:spPr>
          <a:xfrm>
            <a:off x="10909300" y="6509463"/>
            <a:ext cx="12235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T. Perez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CA255A-EEEE-4173-A9E5-E408C9DA2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3" y="967927"/>
            <a:ext cx="7995088" cy="49221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681AF7-FECD-4FC5-A8B2-07076DFF4F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23" y="767167"/>
            <a:ext cx="3410534" cy="26618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18597B-AD46-49F7-9209-6B0E0821B2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23" y="4105190"/>
            <a:ext cx="3410534" cy="1591858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C2C2075C-DC43-44D1-8777-BB80C32CE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9357" y="157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DE142DB-C038-470D-B55C-DE41A7DB4421}"/>
              </a:ext>
            </a:extLst>
          </p:cNvPr>
          <p:cNvSpPr txBox="1"/>
          <p:nvPr/>
        </p:nvSpPr>
        <p:spPr>
          <a:xfrm>
            <a:off x="217640" y="240109"/>
            <a:ext cx="330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ours sortent de l’ombre….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0AAC5D-B7C2-470A-B0C3-6F452782BD31}"/>
              </a:ext>
            </a:extLst>
          </p:cNvPr>
          <p:cNvSpPr txBox="1"/>
          <p:nvPr/>
        </p:nvSpPr>
        <p:spPr>
          <a:xfrm>
            <a:off x="8712201" y="3519834"/>
            <a:ext cx="3111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ossements qui expriment le mieux le dimorphisme sexuel ont été mesurés et leurs dimensions comparées à des populations européennes de référence.</a:t>
            </a:r>
          </a:p>
          <a:p>
            <a:endParaRPr lang="fr-FR" dirty="0"/>
          </a:p>
          <a:p>
            <a:r>
              <a:rPr lang="fr-FR" dirty="0"/>
              <a:t>Les femelles sont majoritaires.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B727812-C561-4610-8A50-932D9191FA14}"/>
              </a:ext>
            </a:extLst>
          </p:cNvPr>
          <p:cNvSpPr txBox="1"/>
          <p:nvPr/>
        </p:nvSpPr>
        <p:spPr>
          <a:xfrm>
            <a:off x="10134600" y="6509463"/>
            <a:ext cx="1998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: T. Perez / DAO N. </a:t>
            </a:r>
            <a:r>
              <a:rPr lang="fr-FR" sz="1000" dirty="0" err="1"/>
              <a:t>Lateur</a:t>
            </a:r>
            <a:endParaRPr lang="fr-FR" sz="10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43EAA22-D663-4560-9B60-9F12F2BD1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0" y="2103643"/>
            <a:ext cx="8261027" cy="452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E3960A-FF5A-43DB-BE07-C8A6E24F6E7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60" y="216616"/>
            <a:ext cx="4756200" cy="282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on enregistré">
            <a:hlinkClick r:id="" action="ppaction://media"/>
            <a:extLst>
              <a:ext uri="{FF2B5EF4-FFF2-40B4-BE49-F238E27FC236}">
                <a16:creationId xmlns:a16="http://schemas.microsoft.com/office/drawing/2014/main" id="{83E4E623-F459-4A92-A7A0-7F9D41070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4760" y="165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452</Words>
  <Application>Microsoft Office PowerPoint</Application>
  <PresentationFormat>Grand écran</PresentationFormat>
  <Paragraphs>45</Paragraphs>
  <Slides>10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SimSun</vt:lpstr>
      <vt:lpstr>Arial</vt:lpstr>
      <vt:lpstr>Calibri</vt:lpstr>
      <vt:lpstr>Calibri Light</vt:lpstr>
      <vt:lpstr>Lucida Sans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Sonia Stocchetti</dc:creator>
  <cp:lastModifiedBy>Anne-Laure GUILLOT</cp:lastModifiedBy>
  <cp:revision>29</cp:revision>
  <dcterms:created xsi:type="dcterms:W3CDTF">2020-11-24T15:51:24Z</dcterms:created>
  <dcterms:modified xsi:type="dcterms:W3CDTF">2020-12-11T18:14:09Z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